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9"/>
  </p:notesMasterIdLst>
  <p:sldIdLst>
    <p:sldId id="256" r:id="rId3"/>
    <p:sldId id="390" r:id="rId4"/>
    <p:sldId id="403" r:id="rId5"/>
    <p:sldId id="404" r:id="rId6"/>
    <p:sldId id="405" r:id="rId7"/>
    <p:sldId id="40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454"/>
    <a:srgbClr val="4472C4"/>
    <a:srgbClr val="7A222F"/>
    <a:srgbClr val="F5F5F4"/>
    <a:srgbClr val="8D67A9"/>
    <a:srgbClr val="04746D"/>
    <a:srgbClr val="A87D42"/>
    <a:srgbClr val="F4F4F3"/>
    <a:srgbClr val="E4E4E4"/>
    <a:srgbClr val="B2D8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A1E193-47E6-42DD-9FF7-CE0DD30A2803}" v="17" dt="2026-02-18T13:44:15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3" autoAdjust="0"/>
  </p:normalViewPr>
  <p:slideViewPr>
    <p:cSldViewPr snapToGrid="0">
      <p:cViewPr varScale="1">
        <p:scale>
          <a:sx n="104" d="100"/>
          <a:sy n="104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DC30EA-1778-4BA8-8758-46268B4986D2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086B8-75D7-4E07-9307-5614E9FAFE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934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257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D01AE-EB1C-0A09-28BF-A02306988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F5112D-5008-EA39-4A14-C5AB63710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91A16F-45A0-85EA-9420-6DAE861207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D3FFFA-AD5B-414F-242D-13DF358F5A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64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8000F3-41C9-AB4B-CBEF-8661A90C6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EE375E-E768-6B90-C64D-39C61C590B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4961C8-E95F-C2D2-4E30-117ABC5A5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53A35-D725-59D5-4504-6A5B0F301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225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C59C2-E79A-B1C4-06E6-9D64A6F5E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DE3EF3-5715-829A-09BD-D355578CC6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5F2BA7-856D-3EBE-B206-AFC1F998E8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2AA4CC-35C1-F28D-AF4B-F657D3D9D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813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E801E-CAFD-0EC2-B1B1-6022B9E37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AC2DF0-94FA-733A-9EB2-D862A39D0D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380171-9BBE-1846-362F-0F969B9519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1572F-7752-3838-8D29-66EBAC68D8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074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35892-863F-4E46-9546-7A71897B5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E0651A-9C91-F786-AAF5-53FC10A5D1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E68BCB-8F0D-BCAE-5A2C-602E84BE99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82EA4-1996-09FB-5761-E068B5E3C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F086B8-75D7-4E07-9307-5614E9FAFE1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230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B7424-A113-411F-A850-F394122737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C36456-D56B-412C-ACCD-F2AF2B42E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BC24D-DDD6-4EAF-9F17-CFC17222A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5A137-5478-4CBB-A3C2-5E983ECC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DC884-F973-47DF-A72B-EA331C0E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72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AD3B8-7C76-4F5A-8283-23593E00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18BCDA-4948-4CFA-A337-883260768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64BA6-27AD-4175-87F8-B6BC2737A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97F4F-FDC9-4193-B117-F1E2B2708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9AB04-A3D8-4A8E-8CEA-61046A871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0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3986E3-F8D3-421E-9E8A-903299F68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73E687-9D99-4021-BE1D-064CBD62F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BBA00-A645-41F6-8A84-8FAA950CA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40CA1-4AC1-42F8-87A1-5DF832BA3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4C410-2701-45E7-B633-565B5E97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340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495961"/>
                </a:solidFill>
              </a:defRPr>
            </a:lvl1pPr>
          </a:lstStyle>
          <a:p>
            <a:r>
              <a:rPr lang="en-US"/>
              <a:t>TITLE</a:t>
            </a:r>
            <a:endParaRPr lang="en-GB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495961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495961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495961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495961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49596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8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0B43A-978A-4E75-A655-E4998CFAB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D281C-69F2-4C85-AC2E-3F61D6C35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AD22-50AB-420B-BCC4-E6E8CA867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C925A-D5D0-440A-8E80-8E8638010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BC327-1043-4D0C-ACDD-C58D1D67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02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FC5C2-45E1-4A48-B41B-80D9BF5B0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0A4EC-E26C-4469-A9F2-A0FC4E429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0AA81-EF2A-4007-B6A1-AFD7A841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6E05F-A52E-456B-A5A5-D279AE033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C097D-338B-44FD-8B73-A9BC6ED5A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32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5A9FC-95C7-4BCA-9CCC-9741D7CA7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27A11-A69C-43CB-9EEF-5E3866D371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330A02-1CBF-44AA-91B8-A6AA0A0BB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492A5-413A-457B-A9B0-3C090FC11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047979-FCE7-41C1-8E4A-148C7069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0626-BAB8-4FB6-B755-CB74B5261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7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CB32-51BC-43C5-B189-B95EBFFD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28C848-A2FA-40A2-9BFB-E1A5A2091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2E56F-4538-4CF9-BBEE-6448482F9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A8A5BC-AF3B-4496-AD98-E3DEB3DD2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D2F23A-7EA7-4C18-9FE2-FD34A6EB3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D9500C-D674-4C6C-AF71-AC273F57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419495-B06F-4317-B985-38FE1AE4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864587-7920-418A-AD39-78A54961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68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84109-4F4A-46C1-9516-664BBCACC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66CD0F-F492-4056-B318-B6619573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2CB09-18D1-494E-8209-D10B68A3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7C3E93-083D-4A23-AF56-FAD07C090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4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442250-6BFE-4ABA-90FF-04B6AB899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83F6BD-E1E1-4693-8CF4-84668DD7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E76474-D01F-4BDC-89F1-451B55C7C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48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81477-19E9-43CC-9E1C-D1E2F47A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34C86-7273-49E6-BFD3-2450A29DD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FB28B1-D3A8-4D04-A5D7-B042C1DCC8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67D1A-B9C7-4F27-9FA9-6EB56F7F9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CEC6A-5922-4D29-A0B1-BB83876B1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2311D-BD1C-4C26-9FDC-C5D42470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2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71F18-30B6-4DDA-AAF1-F37DC4DE6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151B0-3A58-48EE-8EBC-EDEE1F426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8C3EDC-1F4C-4155-9184-C962A2731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7FBBB-1E2C-4416-9E55-B5AB47D4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4F6CA-8780-4D7A-B522-2656B49B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845BB-BE77-4CAF-B39C-A6F6F1204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0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4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82714-6197-4A01-A61F-27DCA1158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5242C-F908-4B41-939B-EAE3FF8B1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1A522-0854-4184-8152-B22CB72217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AFF1-4E31-473D-8626-E5C133E6DDC4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9D19AF-4769-48BD-9F84-CB98A6408C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BE5DB-8161-48AA-986A-DD963B7B7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5FDBD-284D-44AF-AFCE-17C91C1E0D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02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4F4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TITLE</a:t>
            </a:r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>
                <a:solidFill>
                  <a:srgbClr val="495961"/>
                </a:solidFill>
              </a:rPr>
              <a:t>‹#›</a:t>
            </a:fld>
            <a:endParaRPr lang="en-GB" sz="1000">
              <a:solidFill>
                <a:srgbClr val="495961"/>
              </a:solidFill>
            </a:endParaRPr>
          </a:p>
        </p:txBody>
      </p:sp>
      <p:pic>
        <p:nvPicPr>
          <p:cNvPr id="9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id="{6745DF3F-7D11-3742-A2BB-7A033F566A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6264" y="-279125"/>
            <a:ext cx="3840429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03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all.soton.ac.uk/coursealia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84;p1" descr="A picture containing diagram&#10;&#10;Description automatically generated">
            <a:extLst>
              <a:ext uri="{FF2B5EF4-FFF2-40B4-BE49-F238E27FC236}">
                <a16:creationId xmlns:a16="http://schemas.microsoft.com/office/drawing/2014/main" id="{CDC48DE8-226A-1984-0B01-C6087F9192B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" y="-1"/>
            <a:ext cx="12192001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FFE6E2-00F7-BAB7-2DC0-937214FC3E0A}"/>
              </a:ext>
            </a:extLst>
          </p:cNvPr>
          <p:cNvSpPr txBox="1"/>
          <p:nvPr/>
        </p:nvSpPr>
        <p:spPr>
          <a:xfrm>
            <a:off x="1141724" y="1794023"/>
            <a:ext cx="49542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Report for SUSU Student Council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4000" noProof="0" dirty="0">
              <a:solidFill>
                <a:prstClr val="white"/>
              </a:solidFill>
              <a:latin typeface="Sofia Pro Semi Bold" panose="020B0000000000000000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white"/>
                </a:solidFill>
                <a:latin typeface="Sofia Pro Semi Bold" panose="020B0000000000000000" pitchFamily="34" charset="0"/>
              </a:rPr>
              <a:t>Joshie Christian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    </a:t>
            </a:r>
            <a:r>
              <a:rPr kumimoji="0" lang="en-GB" sz="2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VP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noProof="0" dirty="0">
              <a:solidFill>
                <a:prstClr val="white"/>
              </a:solidFill>
              <a:latin typeface="Sofia Pro Semi Bold" panose="020B0000000000000000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18</a:t>
            </a:r>
            <a:r>
              <a:rPr kumimoji="0" lang="en-GB" sz="2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 / 02 </a:t>
            </a: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/ 26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fia Pro Semi Bold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75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FB0C6-CAD1-ED24-42E7-BE55955D2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uble Wave 9">
            <a:extLst>
              <a:ext uri="{FF2B5EF4-FFF2-40B4-BE49-F238E27FC236}">
                <a16:creationId xmlns:a16="http://schemas.microsoft.com/office/drawing/2014/main" id="{2BAAACEF-F719-AA12-EB70-CC17AA65892A}"/>
              </a:ext>
            </a:extLst>
          </p:cNvPr>
          <p:cNvSpPr/>
          <p:nvPr/>
        </p:nvSpPr>
        <p:spPr>
          <a:xfrm>
            <a:off x="1130158" y="2647793"/>
            <a:ext cx="7356296" cy="1574886"/>
          </a:xfrm>
          <a:prstGeom prst="doubleWave">
            <a:avLst>
              <a:gd name="adj1" fmla="val 1764"/>
              <a:gd name="adj2" fmla="val 657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6" name="Double Wave 5">
            <a:extLst>
              <a:ext uri="{FF2B5EF4-FFF2-40B4-BE49-F238E27FC236}">
                <a16:creationId xmlns:a16="http://schemas.microsoft.com/office/drawing/2014/main" id="{742B832A-136C-2B4E-C485-5FF3CB20C252}"/>
              </a:ext>
            </a:extLst>
          </p:cNvPr>
          <p:cNvSpPr/>
          <p:nvPr/>
        </p:nvSpPr>
        <p:spPr>
          <a:xfrm>
            <a:off x="667819" y="866432"/>
            <a:ext cx="7818635" cy="1095936"/>
          </a:xfrm>
          <a:prstGeom prst="doubleWave">
            <a:avLst>
              <a:gd name="adj1" fmla="val 3069"/>
              <a:gd name="adj2" fmla="val 378"/>
            </a:avLst>
          </a:prstGeom>
          <a:solidFill>
            <a:srgbClr val="8D67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03F4D5BA-7425-3FAF-BA9A-1F0E74F11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430" y="266384"/>
            <a:ext cx="8053541" cy="6411817"/>
          </a:xfrm>
        </p:spPr>
        <p:txBody>
          <a:bodyPr>
            <a:normAutofit/>
          </a:bodyPr>
          <a:lstStyle/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b="1" u="sng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Buddy Schemes</a:t>
            </a:r>
          </a:p>
          <a:p>
            <a:pPr indent="0" algn="r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altLang="en-US" b="1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(Q)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departments are being targeted for new buddy schemes and how is this being decided?</a:t>
            </a:r>
            <a:r>
              <a:rPr lang="en-GB" b="1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b="1" u="sng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 Emailing</a:t>
            </a:r>
          </a:p>
          <a:p>
            <a:pPr indent="0" algn="r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altLang="en-US" b="1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(Q)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schools/depts have had issues with all.soton mailing lists, and which ones are being supported to set up </a:t>
            </a:r>
            <a:r>
              <a:rPr lang="en-US" altLang="en-US" dirty="0" err="1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-level lists?</a:t>
            </a:r>
          </a:p>
          <a:p>
            <a:pPr marL="742950" indent="-514350">
              <a:lnSpc>
                <a:spcPct val="100000"/>
              </a:lnSpc>
              <a:spcAft>
                <a:spcPts val="1000"/>
              </a:spcAft>
              <a:buAutoNum type="alphaUcParenBoth"/>
            </a:pPr>
            <a:r>
              <a:rPr lang="en-US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have sorted issues in the following areas:</a:t>
            </a: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Sociology, Social Policy, and Criminology.</a:t>
            </a: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Economics.</a:t>
            </a: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Languages, Cultures, and Linguistics.</a:t>
            </a: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Allied Health Professions.</a:t>
            </a:r>
            <a:endParaRPr lang="en-GB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B91FFB6E-D3B8-182A-6E40-21ED3EDCE074}"/>
              </a:ext>
            </a:extLst>
          </p:cNvPr>
          <p:cNvSpPr txBox="1">
            <a:spLocks/>
          </p:cNvSpPr>
          <p:nvPr/>
        </p:nvSpPr>
        <p:spPr>
          <a:xfrm flipH="1">
            <a:off x="8486454" y="866432"/>
            <a:ext cx="3478116" cy="51043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GB" sz="2200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Prioritising based on peer support schemes and large cohorts.</a:t>
            </a:r>
          </a:p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endParaRPr lang="en-GB" sz="2200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GB" sz="2200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Working case-by-case to address issues raised by Senior Reps.</a:t>
            </a:r>
          </a:p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GB" sz="2200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→ Exploring new tools and planning how to promote wider usage!</a:t>
            </a:r>
          </a:p>
          <a:p>
            <a:pPr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GB" sz="2200" dirty="0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all.soton.ac.uk/</a:t>
            </a:r>
            <a:r>
              <a:rPr lang="en-GB" sz="2200" dirty="0" err="1">
                <a:solidFill>
                  <a:srgbClr val="545454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coursealias</a:t>
            </a:r>
            <a:endParaRPr lang="en-GB" sz="2200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21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29"/>
    </mc:Choice>
    <mc:Fallback xmlns="">
      <p:transition spd="slow" advTm="92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87EB5-DEB8-159C-6FD4-D8912B363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uble Wave 5">
            <a:extLst>
              <a:ext uri="{FF2B5EF4-FFF2-40B4-BE49-F238E27FC236}">
                <a16:creationId xmlns:a16="http://schemas.microsoft.com/office/drawing/2014/main" id="{4781A2CA-E0C7-DCB1-F680-CE6A9CE0F620}"/>
              </a:ext>
            </a:extLst>
          </p:cNvPr>
          <p:cNvSpPr/>
          <p:nvPr/>
        </p:nvSpPr>
        <p:spPr>
          <a:xfrm>
            <a:off x="606175" y="229436"/>
            <a:ext cx="7880279" cy="1095936"/>
          </a:xfrm>
          <a:prstGeom prst="doubleWave">
            <a:avLst>
              <a:gd name="adj1" fmla="val 3069"/>
              <a:gd name="adj2" fmla="val 378"/>
            </a:avLst>
          </a:prstGeom>
          <a:solidFill>
            <a:srgbClr val="8D67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8C2771B-7D67-7A13-7DBF-D1F5F374E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430" y="266384"/>
            <a:ext cx="8053541" cy="1058987"/>
          </a:xfrm>
        </p:spPr>
        <p:txBody>
          <a:bodyPr>
            <a:normAutofit/>
          </a:bodyPr>
          <a:lstStyle/>
          <a:p>
            <a:pPr indent="0" algn="r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altLang="en-US" b="1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(Q)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departments are being targeted for new buddy schemes and how is this being decided?</a:t>
            </a:r>
            <a:endParaRPr lang="en-GB" b="1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220317-B43F-0E6A-A5CD-4467853CD0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5277" y="1562848"/>
            <a:ext cx="7501445" cy="506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43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29"/>
    </mc:Choice>
    <mc:Fallback xmlns="">
      <p:transition spd="slow" advTm="92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D3428-2289-80BE-B0CA-754CD7513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uble Wave 5">
            <a:extLst>
              <a:ext uri="{FF2B5EF4-FFF2-40B4-BE49-F238E27FC236}">
                <a16:creationId xmlns:a16="http://schemas.microsoft.com/office/drawing/2014/main" id="{23BA027C-0ECB-5002-9CA2-616E3403DE88}"/>
              </a:ext>
            </a:extLst>
          </p:cNvPr>
          <p:cNvSpPr/>
          <p:nvPr/>
        </p:nvSpPr>
        <p:spPr>
          <a:xfrm>
            <a:off x="606175" y="229436"/>
            <a:ext cx="7880279" cy="1095936"/>
          </a:xfrm>
          <a:prstGeom prst="doubleWave">
            <a:avLst>
              <a:gd name="adj1" fmla="val 3069"/>
              <a:gd name="adj2" fmla="val 378"/>
            </a:avLst>
          </a:prstGeom>
          <a:solidFill>
            <a:srgbClr val="8D67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787B89-A648-9F5E-1378-F5E0BB578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430" y="266384"/>
            <a:ext cx="8053541" cy="1058987"/>
          </a:xfrm>
        </p:spPr>
        <p:txBody>
          <a:bodyPr>
            <a:normAutofit/>
          </a:bodyPr>
          <a:lstStyle/>
          <a:p>
            <a:pPr indent="0" algn="r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altLang="en-US" b="1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(Q)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departments are being targeted for new buddy schemes and how is this being decided?</a:t>
            </a:r>
            <a:endParaRPr lang="en-GB" b="1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43FC8D-1A17-D951-548D-E3FACEBA44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309" y="1793968"/>
            <a:ext cx="9545382" cy="454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70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29"/>
    </mc:Choice>
    <mc:Fallback xmlns="">
      <p:transition spd="slow" advTm="922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1B9449-6687-7CEF-13E9-972CE7B02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uble Wave 5">
            <a:extLst>
              <a:ext uri="{FF2B5EF4-FFF2-40B4-BE49-F238E27FC236}">
                <a16:creationId xmlns:a16="http://schemas.microsoft.com/office/drawing/2014/main" id="{CF0FBDA9-76F4-2096-7790-43A5A2C350B2}"/>
              </a:ext>
            </a:extLst>
          </p:cNvPr>
          <p:cNvSpPr/>
          <p:nvPr/>
        </p:nvSpPr>
        <p:spPr>
          <a:xfrm>
            <a:off x="606175" y="229436"/>
            <a:ext cx="7880279" cy="1095936"/>
          </a:xfrm>
          <a:prstGeom prst="doubleWave">
            <a:avLst>
              <a:gd name="adj1" fmla="val 3069"/>
              <a:gd name="adj2" fmla="val 378"/>
            </a:avLst>
          </a:prstGeom>
          <a:solidFill>
            <a:srgbClr val="8D67A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6BFE-B2F6-EB3A-6756-46714E1C6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430" y="266384"/>
            <a:ext cx="8053541" cy="1058987"/>
          </a:xfrm>
        </p:spPr>
        <p:txBody>
          <a:bodyPr>
            <a:normAutofit/>
          </a:bodyPr>
          <a:lstStyle/>
          <a:p>
            <a:pPr indent="0" algn="r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altLang="en-US" b="1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(Q)</a:t>
            </a:r>
            <a:r>
              <a:rPr lang="en-US" altLang="en-US" dirty="0">
                <a:solidFill>
                  <a:srgbClr val="F4F4F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Which departments are being targeted for new buddy schemes and how is this being decided?</a:t>
            </a:r>
            <a:endParaRPr lang="en-GB" b="1" dirty="0">
              <a:solidFill>
                <a:srgbClr val="545454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D1BAE-2CB8-F81A-C577-D300F0213A8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945"/>
          <a:stretch>
            <a:fillRect/>
          </a:stretch>
        </p:blipFill>
        <p:spPr>
          <a:xfrm>
            <a:off x="1280440" y="1695237"/>
            <a:ext cx="9631119" cy="4793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5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29"/>
    </mc:Choice>
    <mc:Fallback xmlns="">
      <p:transition spd="slow" advTm="92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50081-AA6A-FA06-D105-378D3FA68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84;p1" descr="A picture containing diagram&#10;&#10;Description automatically generated">
            <a:extLst>
              <a:ext uri="{FF2B5EF4-FFF2-40B4-BE49-F238E27FC236}">
                <a16:creationId xmlns:a16="http://schemas.microsoft.com/office/drawing/2014/main" id="{C8514327-D902-32BF-3BB7-0D8DF53746F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0" y="-1"/>
            <a:ext cx="12192001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9998DE-43F1-9D8A-D22D-1316195065A3}"/>
              </a:ext>
            </a:extLst>
          </p:cNvPr>
          <p:cNvSpPr txBox="1"/>
          <p:nvPr/>
        </p:nvSpPr>
        <p:spPr>
          <a:xfrm>
            <a:off x="5813108" y="1460499"/>
            <a:ext cx="577278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Thank you for listening!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4000" noProof="0" dirty="0">
              <a:solidFill>
                <a:prstClr val="white"/>
              </a:solidFill>
              <a:latin typeface="Sofia Pro Semi Bold" panose="020B0000000000000000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white"/>
                </a:solidFill>
                <a:latin typeface="Sofia Pro Semi Bold" panose="020B0000000000000000" pitchFamily="34" charset="0"/>
              </a:rPr>
              <a:t>	Any further questions?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fia Pro Semi Bold" panose="020B0000000000000000" pitchFamily="34" charset="0"/>
            </a:endParaRPr>
          </a:p>
        </p:txBody>
      </p:sp>
      <p:pic>
        <p:nvPicPr>
          <p:cNvPr id="2" name="Google Shape;84;p1" descr="A picture containing diagram&#10;&#10;Description automatically generated">
            <a:extLst>
              <a:ext uri="{FF2B5EF4-FFF2-40B4-BE49-F238E27FC236}">
                <a16:creationId xmlns:a16="http://schemas.microsoft.com/office/drawing/2014/main" id="{BD02EEA9-356F-FEF1-8B81-731AABB5F16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71771" t="25555" r="2291" b="24815"/>
          <a:stretch>
            <a:fillRect/>
          </a:stretch>
        </p:blipFill>
        <p:spPr>
          <a:xfrm>
            <a:off x="431800" y="1727199"/>
            <a:ext cx="3162300" cy="34036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9A868FD-FF02-0952-E8CC-D91CBBAFBA22}"/>
              </a:ext>
            </a:extLst>
          </p:cNvPr>
          <p:cNvSpPr/>
          <p:nvPr/>
        </p:nvSpPr>
        <p:spPr>
          <a:xfrm>
            <a:off x="0" y="2940049"/>
            <a:ext cx="431800" cy="977900"/>
          </a:xfrm>
          <a:prstGeom prst="rect">
            <a:avLst/>
          </a:prstGeom>
          <a:solidFill>
            <a:srgbClr val="F5F5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46B8B6-DB8D-4A1F-C1F4-F4BDEB50CCE0}"/>
              </a:ext>
            </a:extLst>
          </p:cNvPr>
          <p:cNvSpPr/>
          <p:nvPr/>
        </p:nvSpPr>
        <p:spPr>
          <a:xfrm>
            <a:off x="3594100" y="2946409"/>
            <a:ext cx="431800" cy="977900"/>
          </a:xfrm>
          <a:prstGeom prst="rect">
            <a:avLst/>
          </a:prstGeom>
          <a:solidFill>
            <a:srgbClr val="F5F5F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B0494F-CD85-069E-FBD0-288809D38B85}"/>
              </a:ext>
            </a:extLst>
          </p:cNvPr>
          <p:cNvSpPr txBox="1"/>
          <p:nvPr/>
        </p:nvSpPr>
        <p:spPr>
          <a:xfrm>
            <a:off x="7892413" y="3812579"/>
            <a:ext cx="2585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white"/>
                </a:solidFill>
                <a:latin typeface="Sofia Pro Semi Bold" panose="020B0000000000000000" pitchFamily="34" charset="0"/>
              </a:rPr>
              <a:t>Joshie Christian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    </a:t>
            </a:r>
            <a:r>
              <a:rPr kumimoji="0" lang="en-GB" sz="2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VP Education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noProof="0" dirty="0">
              <a:solidFill>
                <a:prstClr val="white"/>
              </a:solidFill>
              <a:latin typeface="Sofia Pro Semi Bold" panose="020B0000000000000000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18</a:t>
            </a:r>
            <a:r>
              <a:rPr kumimoji="0" lang="en-GB" sz="2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 / </a:t>
            </a: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02</a:t>
            </a:r>
            <a:r>
              <a:rPr kumimoji="0" lang="en-GB" sz="2400" b="0" i="0" u="none" strike="noStrike" kern="120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fia Pro Semi Bold" panose="020B0000000000000000" pitchFamily="34" charset="0"/>
              </a:rPr>
              <a:t> </a:t>
            </a:r>
            <a:r>
              <a:rPr lang="en-GB" sz="2400" dirty="0">
                <a:solidFill>
                  <a:prstClr val="white"/>
                </a:solidFill>
                <a:latin typeface="Sofia Pro Semi Bold" panose="020B0000000000000000" pitchFamily="34" charset="0"/>
              </a:rPr>
              <a:t>/ 26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fia Pro Semi Bold" panose="020B00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21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75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and content">
  <a:themeElements>
    <a:clrScheme name="Custom 1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 questions for SU sep22" id="{7B7D87BE-CAFF-4CEE-91C9-4C4CA362A79B}" vid="{C69F0D51-3C1B-4152-A1DA-70CC5C851F1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0406B80-E0D4-478A-A8B0-188051938FC6}">
  <we:reference id="3e0fcce7-415c-4081-926c-b4e449c650e4" version="1.1.0.2" store="EXCatalog" storeType="EXCatalog"/>
  <we:alternateReferences>
    <we:reference id="WA200004709" version="1.1.0.2" store="en-GB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5446</TotalTime>
  <Words>224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Lucida Sans</vt:lpstr>
      <vt:lpstr>Sofia Pro Semi Bold</vt:lpstr>
      <vt:lpstr>Office Theme</vt:lpstr>
      <vt:lpstr>Title and 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Yasmina Abdzadeh</dc:creator>
  <cp:lastModifiedBy>Jack Stapleton</cp:lastModifiedBy>
  <cp:revision>4</cp:revision>
  <dcterms:created xsi:type="dcterms:W3CDTF">2021-09-08T10:04:21Z</dcterms:created>
  <dcterms:modified xsi:type="dcterms:W3CDTF">2026-03-20T14:25:17Z</dcterms:modified>
</cp:coreProperties>
</file>